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19"/>
  </p:notesMasterIdLst>
  <p:handoutMasterIdLst>
    <p:handoutMasterId r:id="rId20"/>
  </p:handoutMasterIdLst>
  <p:sldIdLst>
    <p:sldId id="304" r:id="rId5"/>
    <p:sldId id="296" r:id="rId6"/>
    <p:sldId id="307" r:id="rId7"/>
    <p:sldId id="308" r:id="rId8"/>
    <p:sldId id="309" r:id="rId9"/>
    <p:sldId id="310" r:id="rId10"/>
    <p:sldId id="311" r:id="rId11"/>
    <p:sldId id="312" r:id="rId12"/>
    <p:sldId id="316" r:id="rId13"/>
    <p:sldId id="313" r:id="rId14"/>
    <p:sldId id="314" r:id="rId15"/>
    <p:sldId id="315" r:id="rId16"/>
    <p:sldId id="317" r:id="rId17"/>
    <p:sldId id="303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96374" autoAdjust="0"/>
  </p:normalViewPr>
  <p:slideViewPr>
    <p:cSldViewPr>
      <p:cViewPr varScale="1">
        <p:scale>
          <a:sx n="110" d="100"/>
          <a:sy n="110" d="100"/>
        </p:scale>
        <p:origin x="576" y="10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6E22E-288A-414B-A8DE-E4DBD03D5FC0}" type="datetimeFigureOut">
              <a:rPr lang="en-US"/>
              <a:t>6/12/2023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14579-D02A-4B51-B5DF-8EC449F77AC7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9AE7E-E0F9-4C51-AD9A-F4C3A6E23BBF}" type="datetimeFigureOut">
              <a:rPr lang="en-US"/>
              <a:t>6/12/2023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74690-7256-4BB9-AC0F-97AEAE8CDEC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F2AB60-3F8C-B205-0E32-B5E61218EA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6080697 w 12188825"/>
              <a:gd name="connsiteY1" fmla="*/ 0 h 6858000"/>
              <a:gd name="connsiteX2" fmla="*/ 6080697 w 12188825"/>
              <a:gd name="connsiteY2" fmla="*/ 2898648 h 6858000"/>
              <a:gd name="connsiteX3" fmla="*/ 6108129 w 12188825"/>
              <a:gd name="connsiteY3" fmla="*/ 2898648 h 6858000"/>
              <a:gd name="connsiteX4" fmla="*/ 6108129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6080697" y="0"/>
                </a:lnTo>
                <a:lnTo>
                  <a:pt x="6080697" y="2898648"/>
                </a:lnTo>
                <a:lnTo>
                  <a:pt x="6108129" y="2898648"/>
                </a:lnTo>
                <a:lnTo>
                  <a:pt x="6108129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2743200"/>
            <a:ext cx="11356848" cy="1627632"/>
          </a:xfrm>
        </p:spPr>
        <p:txBody>
          <a:bodyPr anchor="b">
            <a:noAutofit/>
          </a:bodyPr>
          <a:lstStyle>
            <a:lvl1pPr algn="ctr">
              <a:lnSpc>
                <a:spcPct val="90000"/>
              </a:lnSpc>
              <a:defRPr sz="66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 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49011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E24B88-F571-25BB-4513-3A17217DC2E5}"/>
              </a:ext>
            </a:extLst>
          </p:cNvPr>
          <p:cNvSpPr/>
          <p:nvPr userDrawn="1"/>
        </p:nvSpPr>
        <p:spPr>
          <a:xfrm rot="5400000">
            <a:off x="4645088" y="1435608"/>
            <a:ext cx="28986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97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17409" y="0"/>
            <a:ext cx="4471416" cy="6858000"/>
          </a:xfrm>
          <a:solidFill>
            <a:schemeClr val="accent1"/>
          </a:solidFill>
        </p:spPr>
        <p:txBody>
          <a:bodyPr anchor="t">
            <a:noAutofit/>
          </a:bodyPr>
          <a:lstStyle>
            <a:lvl1pPr marL="0" indent="0" algn="ctr">
              <a:buNone/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3172968"/>
            <a:ext cx="5102352" cy="2029968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058072-A976-BB1B-E73B-039CA4102FD7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2667000"/>
            <a:ext cx="7722689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A65D0A25-C9DB-7306-466C-DFD2401F85D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02168" y="3172968"/>
            <a:ext cx="3255264" cy="2688336"/>
          </a:xfrm>
        </p:spPr>
        <p:txBody>
          <a:bodyPr lIns="91440" tIns="0">
            <a:noAutofit/>
          </a:bodyPr>
          <a:lstStyle>
            <a:lvl1pPr marL="0" indent="0">
              <a:buNone/>
              <a:defRPr sz="24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 marL="0" indent="0">
              <a:spcBef>
                <a:spcPts val="1800"/>
              </a:spcBef>
              <a:buNone/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2394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DE998D3-1DC1-ED0C-84CE-D3710A6AE4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4341813 w 12188825"/>
              <a:gd name="connsiteY1" fmla="*/ 0 h 6858000"/>
              <a:gd name="connsiteX2" fmla="*/ 4341813 w 12188825"/>
              <a:gd name="connsiteY2" fmla="*/ 4745736 h 6858000"/>
              <a:gd name="connsiteX3" fmla="*/ 4369245 w 12188825"/>
              <a:gd name="connsiteY3" fmla="*/ 4745736 h 6858000"/>
              <a:gd name="connsiteX4" fmla="*/ 4369245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4341813" y="0"/>
                </a:lnTo>
                <a:lnTo>
                  <a:pt x="4341813" y="4745736"/>
                </a:lnTo>
                <a:lnTo>
                  <a:pt x="4369245" y="4745736"/>
                </a:lnTo>
                <a:lnTo>
                  <a:pt x="4369245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640080"/>
            <a:ext cx="3200400" cy="2084832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CAA1D0-9CC9-4F01-19B8-029FF0FF1254}"/>
              </a:ext>
            </a:extLst>
          </p:cNvPr>
          <p:cNvSpPr/>
          <p:nvPr userDrawn="1"/>
        </p:nvSpPr>
        <p:spPr>
          <a:xfrm rot="5400000">
            <a:off x="1982661" y="2359152"/>
            <a:ext cx="4745736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D20188-2858-4017-16C7-8D8B2EB783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3" y="85026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351FF95-77DF-46F6-7673-71454E42D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585749F-5840-3B72-40A1-A68404430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807076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A075B67-81C5-7714-2DF6-B942F80605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3" y="3291708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811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803400"/>
            <a:ext cx="6602281" cy="4267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0"/>
            <a:ext cx="2844060" cy="4267201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>
                <a:latin typeface="Book Antiqua" panose="0204060205030503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1218883" y="1803400"/>
            <a:ext cx="660228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338739" y="1925320"/>
            <a:ext cx="6362567" cy="402336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1"/>
            <a:ext cx="2844060" cy="41656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4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DE998D3-1DC1-ED0C-84CE-D3710A6AE4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4341813 w 12188825"/>
              <a:gd name="connsiteY1" fmla="*/ 0 h 6858000"/>
              <a:gd name="connsiteX2" fmla="*/ 4341813 w 12188825"/>
              <a:gd name="connsiteY2" fmla="*/ 4745736 h 6858000"/>
              <a:gd name="connsiteX3" fmla="*/ 4369245 w 12188825"/>
              <a:gd name="connsiteY3" fmla="*/ 4745736 h 6858000"/>
              <a:gd name="connsiteX4" fmla="*/ 4369245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4341813" y="0"/>
                </a:lnTo>
                <a:lnTo>
                  <a:pt x="4341813" y="4745736"/>
                </a:lnTo>
                <a:lnTo>
                  <a:pt x="4369245" y="4745736"/>
                </a:lnTo>
                <a:lnTo>
                  <a:pt x="4369245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640080"/>
            <a:ext cx="3200400" cy="2084832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CAA1D0-9CC9-4F01-19B8-029FF0FF1254}"/>
              </a:ext>
            </a:extLst>
          </p:cNvPr>
          <p:cNvSpPr/>
          <p:nvPr userDrawn="1"/>
        </p:nvSpPr>
        <p:spPr>
          <a:xfrm rot="5400000">
            <a:off x="1184086" y="3139440"/>
            <a:ext cx="6324600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D20188-2858-4017-16C7-8D8B2EB783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3" y="85026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351FF95-77DF-46F6-7673-71454E42D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585749F-5840-3B72-40A1-A68404430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807076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A075B67-81C5-7714-2DF6-B942F80605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3" y="3291708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6A45315-D71E-F83C-7B5D-1090A755CABC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913812" y="83820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A80BE26D-B33D-185D-68B0-B7268D04AADA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913812" y="136855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5D587A1-D421-BAB6-614C-1F7B39ADD31B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8913812" y="2801112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6422066E-6A9D-9D00-2F9F-498C9E9D03CF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8913812" y="3331464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730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18577" y="0"/>
            <a:ext cx="42702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AF402F-F8C6-E5B1-65C7-DFC0D8ED0878}"/>
              </a:ext>
            </a:extLst>
          </p:cNvPr>
          <p:cNvCxnSpPr>
            <a:cxnSpLocks/>
          </p:cNvCxnSpPr>
          <p:nvPr userDrawn="1"/>
        </p:nvCxnSpPr>
        <p:spPr>
          <a:xfrm>
            <a:off x="989012" y="2743200"/>
            <a:ext cx="0" cy="411480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2157984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391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220660" y="2386584"/>
            <a:ext cx="9747504" cy="401421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E196DA-ED88-0EDC-A28F-7426416C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660" y="640080"/>
            <a:ext cx="9747504" cy="1625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46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3558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78808" y="2862072"/>
            <a:ext cx="7397496" cy="157276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8808" y="640080"/>
            <a:ext cx="7397496" cy="1773936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5E17843-7672-6C71-1608-D794830CE89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60520" y="4846320"/>
            <a:ext cx="7397496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defRPr sz="1200"/>
            </a:lvl1pPr>
            <a:lvl2pPr>
              <a:spcBef>
                <a:spcPts val="1200"/>
              </a:spcBef>
              <a:defRPr sz="1200"/>
            </a:lvl2pPr>
            <a:lvl3pPr>
              <a:spcBef>
                <a:spcPts val="1200"/>
              </a:spcBef>
              <a:defRPr sz="12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17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154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>
            <a:lvl1pPr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7856CD97-B46D-FEB2-B35C-2890C62DB54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4059936"/>
            <a:ext cx="7242048" cy="2130552"/>
          </a:xfrm>
        </p:spPr>
        <p:txBody>
          <a:bodyPr>
            <a:normAutofit/>
          </a:bodyPr>
          <a:lstStyle>
            <a:lvl1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157CF4D-A5B0-F63D-3033-42520894BF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4759389 w 12188825"/>
              <a:gd name="connsiteY0" fmla="*/ 4787265 h 6858000"/>
              <a:gd name="connsiteX1" fmla="*/ 4759389 w 12188825"/>
              <a:gd name="connsiteY1" fmla="*/ 4814697 h 6858000"/>
              <a:gd name="connsiteX2" fmla="*/ 7429437 w 12188825"/>
              <a:gd name="connsiteY2" fmla="*/ 4814697 h 6858000"/>
              <a:gd name="connsiteX3" fmla="*/ 7429437 w 12188825"/>
              <a:gd name="connsiteY3" fmla="*/ 4787265 h 6858000"/>
              <a:gd name="connsiteX4" fmla="*/ 0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4759389" y="4787265"/>
                </a:moveTo>
                <a:lnTo>
                  <a:pt x="4759389" y="4814697"/>
                </a:lnTo>
                <a:lnTo>
                  <a:pt x="7429437" y="4814697"/>
                </a:lnTo>
                <a:lnTo>
                  <a:pt x="7429437" y="4787265"/>
                </a:lnTo>
                <a:close/>
                <a:moveTo>
                  <a:pt x="0" y="0"/>
                </a:move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3657600"/>
            <a:ext cx="11356848" cy="941832"/>
          </a:xfrm>
        </p:spPr>
        <p:txBody>
          <a:bodyPr anchor="t">
            <a:normAutofit/>
          </a:bodyPr>
          <a:lstStyle>
            <a:lvl1pPr algn="ctr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51297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C6E071-6E0A-A6A5-AC43-072450B96555}"/>
              </a:ext>
            </a:extLst>
          </p:cNvPr>
          <p:cNvSpPr/>
          <p:nvPr userDrawn="1"/>
        </p:nvSpPr>
        <p:spPr>
          <a:xfrm>
            <a:off x="4759388" y="4787265"/>
            <a:ext cx="26700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6CCC78F-07A7-7F5C-E67F-2CFC846E0DE1}"/>
              </a:ext>
            </a:extLst>
          </p:cNvPr>
          <p:cNvSpPr/>
          <p:nvPr userDrawn="1"/>
        </p:nvSpPr>
        <p:spPr>
          <a:xfrm>
            <a:off x="3813048" y="612648"/>
            <a:ext cx="7635240" cy="548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D7FFB3F-B685-7C31-5080-632B0441EA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906256" cy="6858000"/>
          </a:xfrm>
          <a:custGeom>
            <a:avLst/>
            <a:gdLst>
              <a:gd name="connsiteX0" fmla="*/ 0 w 8906256"/>
              <a:gd name="connsiteY0" fmla="*/ 0 h 6858000"/>
              <a:gd name="connsiteX1" fmla="*/ 8906256 w 8906256"/>
              <a:gd name="connsiteY1" fmla="*/ 0 h 6858000"/>
              <a:gd name="connsiteX2" fmla="*/ 8906256 w 8906256"/>
              <a:gd name="connsiteY2" fmla="*/ 612648 h 6858000"/>
              <a:gd name="connsiteX3" fmla="*/ 4945285 w 8906256"/>
              <a:gd name="connsiteY3" fmla="*/ 612648 h 6858000"/>
              <a:gd name="connsiteX4" fmla="*/ 3813048 w 8906256"/>
              <a:gd name="connsiteY4" fmla="*/ 612648 h 6858000"/>
              <a:gd name="connsiteX5" fmla="*/ 3813048 w 8906256"/>
              <a:gd name="connsiteY5" fmla="*/ 6099048 h 6858000"/>
              <a:gd name="connsiteX6" fmla="*/ 4945285 w 8906256"/>
              <a:gd name="connsiteY6" fmla="*/ 6099048 h 6858000"/>
              <a:gd name="connsiteX7" fmla="*/ 8906256 w 8906256"/>
              <a:gd name="connsiteY7" fmla="*/ 6099048 h 6858000"/>
              <a:gd name="connsiteX8" fmla="*/ 8906256 w 8906256"/>
              <a:gd name="connsiteY8" fmla="*/ 6858000 h 6858000"/>
              <a:gd name="connsiteX9" fmla="*/ 0 w 8906256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06256" h="6858000">
                <a:moveTo>
                  <a:pt x="0" y="0"/>
                </a:moveTo>
                <a:lnTo>
                  <a:pt x="8906256" y="0"/>
                </a:lnTo>
                <a:lnTo>
                  <a:pt x="8906256" y="612648"/>
                </a:lnTo>
                <a:lnTo>
                  <a:pt x="4945285" y="612648"/>
                </a:lnTo>
                <a:lnTo>
                  <a:pt x="3813048" y="612648"/>
                </a:lnTo>
                <a:lnTo>
                  <a:pt x="3813048" y="6099048"/>
                </a:lnTo>
                <a:lnTo>
                  <a:pt x="4945285" y="6099048"/>
                </a:lnTo>
                <a:lnTo>
                  <a:pt x="8906256" y="6099048"/>
                </a:lnTo>
                <a:lnTo>
                  <a:pt x="890625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1A4DAAA-F386-CC30-C391-320517CB5974}"/>
              </a:ext>
            </a:extLst>
          </p:cNvPr>
          <p:cNvCxnSpPr>
            <a:cxnSpLocks/>
          </p:cNvCxnSpPr>
          <p:nvPr userDrawn="1"/>
        </p:nvCxnSpPr>
        <p:spPr>
          <a:xfrm>
            <a:off x="4570412" y="3886200"/>
            <a:ext cx="687185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9B1E0A-D5BC-6920-B6F6-E799F22323B0}"/>
              </a:ext>
            </a:extLst>
          </p:cNvPr>
          <p:cNvCxnSpPr>
            <a:cxnSpLocks/>
          </p:cNvCxnSpPr>
          <p:nvPr userDrawn="1"/>
        </p:nvCxnSpPr>
        <p:spPr>
          <a:xfrm>
            <a:off x="11444684" y="3886200"/>
            <a:ext cx="74414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1389888"/>
            <a:ext cx="6327648" cy="230428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4A24C6E-B46B-052B-14AF-08C705E5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0368" y="3813048"/>
            <a:ext cx="2112264" cy="711200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03DA3C-F09E-61FF-139B-501447837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30368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D23143E-34D4-7916-690C-3BE380588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74152" y="3813048"/>
            <a:ext cx="1901952" cy="711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6FEC2F71-3E9B-0E18-C638-41C2B0C8D5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074152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654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444752"/>
            <a:ext cx="10360152" cy="4416552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00000"/>
              </a:lnSpc>
              <a:defRPr sz="4000" b="0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0" y="5495544"/>
            <a:ext cx="4494212" cy="484632"/>
          </a:xfrm>
        </p:spPr>
        <p:txBody>
          <a:bodyPr anchor="t">
            <a:noAutofit/>
          </a:bodyPr>
          <a:lstStyle>
            <a:lvl1pPr marL="0" indent="0" algn="l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7B62AAD-BDB5-5645-A722-E6A8180BB714}"/>
              </a:ext>
            </a:extLst>
          </p:cNvPr>
          <p:cNvCxnSpPr>
            <a:cxnSpLocks/>
          </p:cNvCxnSpPr>
          <p:nvPr userDrawn="1"/>
        </p:nvCxnSpPr>
        <p:spPr>
          <a:xfrm>
            <a:off x="7618412" y="6172200"/>
            <a:ext cx="4570413" cy="0"/>
          </a:xfrm>
          <a:prstGeom prst="line">
            <a:avLst/>
          </a:prstGeom>
          <a:ln w="254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4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D3C4F48-5124-C46E-5828-45F6F65E000F}"/>
              </a:ext>
            </a:extLst>
          </p:cNvPr>
          <p:cNvCxnSpPr>
            <a:cxnSpLocks/>
          </p:cNvCxnSpPr>
          <p:nvPr userDrawn="1"/>
        </p:nvCxnSpPr>
        <p:spPr>
          <a:xfrm>
            <a:off x="0" y="6400800"/>
            <a:ext cx="12188825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414016"/>
            <a:ext cx="7013448" cy="337413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17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625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2362200"/>
            <a:ext cx="9751060" cy="3708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1183112" y="5413248"/>
            <a:ext cx="1298448" cy="2194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8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5572" y="6245352"/>
            <a:ext cx="548640" cy="4572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30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66" r:id="rId2"/>
    <p:sldLayoutId id="2147483767" r:id="rId3"/>
    <p:sldLayoutId id="2147483768" r:id="rId4"/>
    <p:sldLayoutId id="2147483769" r:id="rId5"/>
    <p:sldLayoutId id="2147483759" r:id="rId6"/>
    <p:sldLayoutId id="2147483770" r:id="rId7"/>
    <p:sldLayoutId id="2147483771" r:id="rId8"/>
    <p:sldLayoutId id="2147483772" r:id="rId9"/>
    <p:sldLayoutId id="2147483774" r:id="rId10"/>
    <p:sldLayoutId id="2147483775" r:id="rId11"/>
    <p:sldLayoutId id="2147483762" r:id="rId12"/>
    <p:sldLayoutId id="2147483763" r:id="rId13"/>
    <p:sldLayoutId id="2147483764" r:id="rId14"/>
    <p:sldLayoutId id="2147483765" r:id="rId15"/>
    <p:sldLayoutId id="2147483776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spcBef>
          <a:spcPct val="0"/>
        </a:spcBef>
        <a:buNone/>
        <a:defRPr sz="4800" kern="1200" cap="all" spc="100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50000"/>
          </a:schemeClr>
        </a:buClr>
        <a:buFont typeface="Arial" pitchFamily="34" charset="0"/>
        <a:buChar char="•"/>
        <a:defRPr sz="24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20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8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Wooden library">
            <a:extLst>
              <a:ext uri="{FF2B5EF4-FFF2-40B4-BE49-F238E27FC236}">
                <a16:creationId xmlns:a16="http://schemas.microsoft.com/office/drawing/2014/main" id="{B2CFDBFB-F04E-9E7A-5F81-0667FBC143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40000"/>
                    </a14:imgEffect>
                    <a14:imgEffect>
                      <a14:brightnessContrast bright="-60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4A635A2-CC0C-270C-AC8A-59116BD6A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987" y="3503382"/>
            <a:ext cx="11356848" cy="1627632"/>
          </a:xfrm>
        </p:spPr>
        <p:txBody>
          <a:bodyPr/>
          <a:lstStyle/>
          <a:p>
            <a:r>
              <a:rPr lang="en-US" dirty="0"/>
              <a:t>PYTHON FUNDAMENTAL MASTERCLASS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430ABE-5769-388C-63FF-B1EA6AB45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0679" y="5638800"/>
            <a:ext cx="9427464" cy="98755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Kickstart TO LEARNING PYTHON</a:t>
            </a:r>
          </a:p>
          <a:p>
            <a:r>
              <a:rPr lang="en-US" dirty="0"/>
              <a:t>AND</a:t>
            </a:r>
          </a:p>
          <a:p>
            <a:r>
              <a:rPr lang="en-US" dirty="0"/>
              <a:t>STEP BY STEP SYLLABUS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45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8100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OOP and Classes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Instances, Constructors, Self and More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Class Attributes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Methods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Non Public and Mangling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DocString and Raw Literals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Compile Time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Getters and Properties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programming – P1</a:t>
            </a:r>
          </a:p>
        </p:txBody>
      </p:sp>
    </p:spTree>
    <p:extLst>
      <p:ext uri="{BB962C8B-B14F-4D97-AF65-F5344CB8AC3E}">
        <p14:creationId xmlns:p14="http://schemas.microsoft.com/office/powerpoint/2010/main" val="231057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959352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Getters and Setters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Encapsulation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Inheritance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Subclasses and Overloading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Calling Super Methods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Overriding Methods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Polymorphism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Duck Test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programming – P2</a:t>
            </a:r>
          </a:p>
        </p:txBody>
      </p:sp>
    </p:spTree>
    <p:extLst>
      <p:ext uri="{BB962C8B-B14F-4D97-AF65-F5344CB8AC3E}">
        <p14:creationId xmlns:p14="http://schemas.microsoft.com/office/powerpoint/2010/main" val="305441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959352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Composition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Aggregation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Delegation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Abstract Classes and Interfaces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programming – P3</a:t>
            </a:r>
          </a:p>
        </p:txBody>
      </p:sp>
    </p:spTree>
    <p:extLst>
      <p:ext uri="{BB962C8B-B14F-4D97-AF65-F5344CB8AC3E}">
        <p14:creationId xmlns:p14="http://schemas.microsoft.com/office/powerpoint/2010/main" val="277291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tatues along the top of a building">
            <a:extLst>
              <a:ext uri="{FF2B5EF4-FFF2-40B4-BE49-F238E27FC236}">
                <a16:creationId xmlns:a16="http://schemas.microsoft.com/office/drawing/2014/main" id="{A1AB49CF-A20A-C64A-C665-4B7DE9A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878276F-2C35-AA75-5D1D-B56CD313A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F924F-1A71-6C10-3632-77828D347DA1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/>
              <a:t>WEBSITES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232E85-53ED-D776-C606-9789E13CE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829188"/>
          </a:xfrm>
        </p:spPr>
        <p:txBody>
          <a:bodyPr/>
          <a:lstStyle/>
          <a:p>
            <a:r>
              <a:rPr lang="en-US" dirty="0"/>
              <a:t>www.python.org</a:t>
            </a:r>
          </a:p>
          <a:p>
            <a:r>
              <a:rPr lang="en-US" dirty="0"/>
              <a:t>www.realpython.com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EC7CF9-EBDD-A343-7CE2-A71832EA4C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794000"/>
            <a:ext cx="2276856" cy="711200"/>
          </a:xfrm>
        </p:spPr>
        <p:txBody>
          <a:bodyPr/>
          <a:lstStyle/>
          <a:p>
            <a:r>
              <a:rPr lang="en-US" dirty="0"/>
              <a:t>TEXTS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E08AF22-F0F9-B001-2CCF-2DFA7E8F9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2" y="3291708"/>
            <a:ext cx="4116260" cy="518292"/>
          </a:xfrm>
        </p:spPr>
        <p:txBody>
          <a:bodyPr/>
          <a:lstStyle/>
          <a:p>
            <a:r>
              <a:rPr lang="en-US" dirty="0"/>
              <a:t>Python Basics – ISBN: 9781775093329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E2E74ED8-C23D-ECFC-26A9-C078C00758C4}"/>
              </a:ext>
            </a:extLst>
          </p:cNvPr>
          <p:cNvSpPr txBox="1">
            <a:spLocks/>
          </p:cNvSpPr>
          <p:nvPr/>
        </p:nvSpPr>
        <p:spPr>
          <a:xfrm>
            <a:off x="8922956" y="850260"/>
            <a:ext cx="2276856" cy="71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400" b="0" i="0" kern="1200" cap="all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0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8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Prerequisites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349A0495-EE7B-01ED-5CA3-B8ADAFD2F591}"/>
              </a:ext>
            </a:extLst>
          </p:cNvPr>
          <p:cNvSpPr txBox="1">
            <a:spLocks/>
          </p:cNvSpPr>
          <p:nvPr/>
        </p:nvSpPr>
        <p:spPr>
          <a:xfrm>
            <a:off x="8922956" y="1380612"/>
            <a:ext cx="2276856" cy="12627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6888" indent="-246888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548640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8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850392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152144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453896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1755648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59152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0904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None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F673AB4-9937-232B-14D8-EB47719AB537}"/>
              </a:ext>
            </a:extLst>
          </p:cNvPr>
          <p:cNvSpPr txBox="1">
            <a:spLocks/>
          </p:cNvSpPr>
          <p:nvPr/>
        </p:nvSpPr>
        <p:spPr>
          <a:xfrm>
            <a:off x="4875212" y="4165600"/>
            <a:ext cx="2667000" cy="71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400" b="0" i="0" kern="1200" cap="all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0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8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Suggested Time</a:t>
            </a:r>
          </a:p>
          <a:p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E4E8978-B6F5-F15C-D490-7301E8DAAA9F}"/>
              </a:ext>
            </a:extLst>
          </p:cNvPr>
          <p:cNvSpPr txBox="1">
            <a:spLocks/>
          </p:cNvSpPr>
          <p:nvPr/>
        </p:nvSpPr>
        <p:spPr>
          <a:xfrm>
            <a:off x="4873752" y="4587108"/>
            <a:ext cx="4116260" cy="5182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6888" indent="-246888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548640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8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850392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152144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453896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1755648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59152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0904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60 Hours</a:t>
            </a:r>
          </a:p>
          <a:p>
            <a:endParaRPr lang="en-US" dirty="0"/>
          </a:p>
          <a:p>
            <a:pPr marL="0" indent="0">
              <a:buFont typeface="Arial" pitchFamily="34" charset="0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35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DBB63A-DF09-2F40-2A91-91C62E78F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536" y="304800"/>
            <a:ext cx="7013448" cy="1066800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Document History</a:t>
            </a:r>
            <a:endParaRPr lang="en-US" dirty="0"/>
          </a:p>
        </p:txBody>
      </p:sp>
      <p:pic>
        <p:nvPicPr>
          <p:cNvPr id="4" name="Picture Placeholder 3" descr="Stamps with alphabet letters">
            <a:extLst>
              <a:ext uri="{FF2B5EF4-FFF2-40B4-BE49-F238E27FC236}">
                <a16:creationId xmlns:a16="http://schemas.microsoft.com/office/drawing/2014/main" id="{EB0CAA8D-A852-C4A7-5B8F-CCB921FFB6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169537" y="0"/>
            <a:ext cx="2587752" cy="6858000"/>
          </a:xfrm>
          <a:prstGeom prst="rect">
            <a:avLst/>
          </a:prstGeom>
        </p:spPr>
      </p:pic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ED961C2C-0EB3-A20A-4198-1330E07347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2298591"/>
              </p:ext>
            </p:extLst>
          </p:nvPr>
        </p:nvGraphicFramePr>
        <p:xfrm>
          <a:off x="303212" y="1828800"/>
          <a:ext cx="8610600" cy="2595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35100">
                  <a:extLst>
                    <a:ext uri="{9D8B030D-6E8A-4147-A177-3AD203B41FA5}">
                      <a16:colId xmlns:a16="http://schemas.microsoft.com/office/drawing/2014/main" val="3243445849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125133149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007995781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1288522877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971977188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3568240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Author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Date /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Department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Validity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954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Mehdi Shokri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11-05-2023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52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Mehdi Shokri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16-05-2023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9319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5117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42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644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880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216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352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Introduction</a:t>
            </a:r>
          </a:p>
          <a:p>
            <a:pPr marL="127000" marR="0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Interpreter vs. Compiler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Understanding and Getting to Know Python   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More on Variables and Strings String Formatting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Displaying Numbers, Variables and Strings</a:t>
            </a:r>
            <a:endParaRPr lang="en-US" sz="1800" dirty="0"/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basics</a:t>
            </a:r>
          </a:p>
        </p:txBody>
      </p:sp>
    </p:spTree>
    <p:extLst>
      <p:ext uri="{BB962C8B-B14F-4D97-AF65-F5344CB8AC3E}">
        <p14:creationId xmlns:p14="http://schemas.microsoft.com/office/powerpoint/2010/main" val="177929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Conditions with IF ELIF ELSE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FOR Loops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Understanding CONTINUE and BREAK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Augmented Assignments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WHILE Loops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Nesting Conditions and Loops</a:t>
            </a:r>
          </a:p>
          <a:p>
            <a:pPr marL="127000" marR="634365">
              <a:lnSpc>
                <a:spcPct val="150000"/>
              </a:lnSpc>
              <a:spcBef>
                <a:spcPts val="680"/>
              </a:spcBef>
              <a:spcAft>
                <a:spcPts val="0"/>
              </a:spcAft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flow control</a:t>
            </a:r>
          </a:p>
        </p:txBody>
      </p:sp>
    </p:spTree>
    <p:extLst>
      <p:ext uri="{BB962C8B-B14F-4D97-AF65-F5344CB8AC3E}">
        <p14:creationId xmlns:p14="http://schemas.microsoft.com/office/powerpoint/2010/main" val="1306839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Lists in Python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Understanding Iterators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Using Ranges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Ordered Sets Using Tuples</a:t>
            </a:r>
          </a:p>
          <a:p>
            <a:pPr marL="127000">
              <a:lnSpc>
                <a:spcPct val="150000"/>
              </a:lnSpc>
              <a:spcBef>
                <a:spcPts val="0"/>
              </a:spcBef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Binary and Hex Numbers in Python </a:t>
            </a: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sequences</a:t>
            </a:r>
          </a:p>
        </p:txBody>
      </p:sp>
    </p:spTree>
    <p:extLst>
      <p:ext uri="{BB962C8B-B14F-4D97-AF65-F5344CB8AC3E}">
        <p14:creationId xmlns:p14="http://schemas.microsoft.com/office/powerpoint/2010/main" val="111975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Dictionaries and More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Sets in Python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mappings</a:t>
            </a:r>
          </a:p>
        </p:txBody>
      </p:sp>
    </p:spTree>
    <p:extLst>
      <p:ext uri="{BB962C8B-B14F-4D97-AF65-F5344CB8AC3E}">
        <p14:creationId xmlns:p14="http://schemas.microsoft.com/office/powerpoint/2010/main" val="2344741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7338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Reading and Writing Text Files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Appending to Files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Writing Binary Files Manually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Using PICKLE to Write Binary Files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Shelves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Manipulating Data with Shelves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Updating With Shelves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files, Input and output</a:t>
            </a:r>
          </a:p>
        </p:txBody>
      </p:sp>
    </p:spTree>
    <p:extLst>
      <p:ext uri="{BB962C8B-B14F-4D97-AF65-F5344CB8AC3E}">
        <p14:creationId xmlns:p14="http://schemas.microsoft.com/office/powerpoint/2010/main" val="42376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581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Modules and Import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Standard Python Library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Time and Date in Python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Timezones and PYTZ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Checking Path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Functions in Python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Scope in Functions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Global Variables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 and functions – P1</a:t>
            </a:r>
          </a:p>
        </p:txBody>
      </p:sp>
    </p:spTree>
    <p:extLst>
      <p:ext uri="{BB962C8B-B14F-4D97-AF65-F5344CB8AC3E}">
        <p14:creationId xmlns:p14="http://schemas.microsoft.com/office/powerpoint/2010/main" val="354738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Importing Techniques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Underscores in Python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Namespaces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Recursion 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Nonlocal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LEGB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 and functions – P2</a:t>
            </a:r>
          </a:p>
        </p:txBody>
      </p:sp>
    </p:spTree>
    <p:extLst>
      <p:ext uri="{BB962C8B-B14F-4D97-AF65-F5344CB8AC3E}">
        <p14:creationId xmlns:p14="http://schemas.microsoft.com/office/powerpoint/2010/main" val="18818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0" r="26650"/>
          <a:stretch/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Gando 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409509" y="2743200"/>
            <a:ext cx="6088565" cy="3200400"/>
          </a:xfrm>
        </p:spPr>
        <p:txBody>
          <a:bodyPr>
            <a:normAutofit/>
          </a:bodyPr>
          <a:lstStyle/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Reviews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Handling Exceptions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Raising Exceptions</a:t>
            </a:r>
          </a:p>
          <a:p>
            <a:pPr marL="12700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Palatino Linotype" panose="02040502050505030304" pitchFamily="18" charset="0"/>
                <a:ea typeface="Palatino Linotype" panose="02040502050505030304" pitchFamily="18" charset="0"/>
                <a:cs typeface="Palatino Linotype" panose="02040502050505030304" pitchFamily="18" charset="0"/>
              </a:rPr>
              <a:t>Customising Exceptions</a:t>
            </a:r>
            <a:endParaRPr lang="en-US" sz="1800" dirty="0">
              <a:effectLst/>
              <a:latin typeface="Palatino Linotype" panose="02040502050505030304" pitchFamily="18" charset="0"/>
              <a:ea typeface="Palatino Linotype" panose="02040502050505030304" pitchFamily="18" charset="0"/>
              <a:cs typeface="Palatino Linotype" panose="0204050205050503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Exceptions</a:t>
            </a:r>
          </a:p>
        </p:txBody>
      </p:sp>
    </p:spTree>
    <p:extLst>
      <p:ext uri="{BB962C8B-B14F-4D97-AF65-F5344CB8AC3E}">
        <p14:creationId xmlns:p14="http://schemas.microsoft.com/office/powerpoint/2010/main" val="293452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ooks Classic 16x9">
  <a:themeElements>
    <a:clrScheme name="Custom 71">
      <a:dk1>
        <a:srgbClr val="000000"/>
      </a:dk1>
      <a:lt1>
        <a:srgbClr val="FFFFFF"/>
      </a:lt1>
      <a:dk2>
        <a:srgbClr val="693A20"/>
      </a:dk2>
      <a:lt2>
        <a:srgbClr val="E7E4E6"/>
      </a:lt2>
      <a:accent1>
        <a:srgbClr val="512823"/>
      </a:accent1>
      <a:accent2>
        <a:srgbClr val="B98D34"/>
      </a:accent2>
      <a:accent3>
        <a:srgbClr val="610606"/>
      </a:accent3>
      <a:accent4>
        <a:srgbClr val="FFEDB9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ustom 89">
      <a:majorFont>
        <a:latin typeface="Book Antiqua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book education presentation (widescreen)_Win32_v3" id="{4B7EA318-15E2-473F-9AB3-202EC7071CC7}" vid="{CC1661AE-A1F1-46A0-A328-D33A145270B8}"/>
    </a:ext>
  </a:extLst>
</a:theme>
</file>

<file path=ppt/theme/theme2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28458A3-99B8-4914-89E6-B86ADB0D7D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9ACF9E2-7979-495A-9F5F-33F2C85007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6EAEDD-6865-458C-AB5E-1E0979B7BC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Classic book education presentation (widescreen)</Template>
  <TotalTime>368</TotalTime>
  <Words>317</Words>
  <Application>Microsoft Office PowerPoint</Application>
  <PresentationFormat>Custom</PresentationFormat>
  <Paragraphs>129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 Antiqua</vt:lpstr>
      <vt:lpstr>Constantia</vt:lpstr>
      <vt:lpstr>Gill Sans MT</vt:lpstr>
      <vt:lpstr>Palatino Linotype</vt:lpstr>
      <vt:lpstr>Books Classic 16x9</vt:lpstr>
      <vt:lpstr>PYTHON FUNDAMENTAL MASTERCLASS</vt:lpstr>
      <vt:lpstr>Introduction and basics</vt:lpstr>
      <vt:lpstr>Program flow control</vt:lpstr>
      <vt:lpstr>Understanding sequences</vt:lpstr>
      <vt:lpstr>Understanding mappings</vt:lpstr>
      <vt:lpstr>Handling files, Input and output</vt:lpstr>
      <vt:lpstr>Modules and functions – P1</vt:lpstr>
      <vt:lpstr>Modules and functions – P2</vt:lpstr>
      <vt:lpstr>Exceptions</vt:lpstr>
      <vt:lpstr>Object oriented programming – P1</vt:lpstr>
      <vt:lpstr>Object oriented programming – P2</vt:lpstr>
      <vt:lpstr>Object oriented programming – P3</vt:lpstr>
      <vt:lpstr>NOTES</vt:lpstr>
      <vt:lpstr>Document History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FUNDAMENTAL MASTERCLASS</dc:title>
  <dc:creator>Mehdi Zadeh</dc:creator>
  <cp:lastModifiedBy>Mehdi Zadeh</cp:lastModifiedBy>
  <cp:revision>17</cp:revision>
  <dcterms:created xsi:type="dcterms:W3CDTF">2023-05-11T08:41:14Z</dcterms:created>
  <dcterms:modified xsi:type="dcterms:W3CDTF">2023-06-12T20:07:51Z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